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10.svg>
</file>

<file path=ppt/media/image-10-11.png>
</file>

<file path=ppt/media/image-10-12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3-10.svg>
</file>

<file path=ppt/media/image-3-2.svg>
</file>

<file path=ppt/media/image-3-3.png>
</file>

<file path=ppt/media/image-3-4.svg>
</file>

<file path=ppt/media/image-3-5.png>
</file>

<file path=ppt/media/image-3-6.svg>
</file>

<file path=ppt/media/image-3-7.png>
</file>

<file path=ppt/media/image-3-8.svg>
</file>

<file path=ppt/media/image-3-9.pn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5-2.png>
</file>

<file path=ppt/media/image-6-1.png>
</file>

<file path=ppt/media/image-6-10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image" Target="../media/image-10-11.png"/><Relationship Id="rId12" Type="http://schemas.openxmlformats.org/officeDocument/2006/relationships/image" Target="../media/image-10-12.svg"/><Relationship Id="rId13" Type="http://schemas.openxmlformats.org/officeDocument/2006/relationships/slideLayout" Target="../slideLayouts/slideLayout11.xml"/><Relationship Id="rId1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image" Target="../media/image-3-7.png"/><Relationship Id="rId8" Type="http://schemas.openxmlformats.org/officeDocument/2006/relationships/image" Target="../media/image-3-8.svg"/><Relationship Id="rId9" Type="http://schemas.openxmlformats.org/officeDocument/2006/relationships/image" Target="../media/image-3-9.png"/><Relationship Id="rId10" Type="http://schemas.openxmlformats.org/officeDocument/2006/relationships/image" Target="../media/image-3-10.svg"/><Relationship Id="rId11" Type="http://schemas.openxmlformats.org/officeDocument/2006/relationships/slideLayout" Target="../slideLayouts/slideLayout4.xml"/><Relationship Id="rId1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9803"/>
            <a:ext cx="75564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Multi-Agent AI Programming Assistant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2929771"/>
            <a:ext cx="7556421" cy="1247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Python Code Generation using Agentic AI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793790" y="451723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details the development of an innovative Multi-Agent AI Programming Assistant, designed to automate Python code generation using a sophisticated agentic AI approach. The system leverages a powerful tech stack to streamline the development process.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5868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 Stack: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Python · Streamlit · Phi Framework · Ollama (TinyLlama)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778" y="732234"/>
            <a:ext cx="5490448" cy="686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698778" y="1769745"/>
            <a:ext cx="13232844" cy="90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have successfully implemented a </a:t>
            </a:r>
            <a:pPr algn="l" indent="0" marL="0">
              <a:lnSpc>
                <a:spcPts val="2350"/>
              </a:lnSpc>
              <a:buNone/>
            </a:pPr>
            <a:r>
              <a:rPr lang="en-US" sz="1550" b="1" dirty="0">
                <a:solidFill>
                  <a:srgbClr val="5A6ED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Multi-Agent Agentic AI system</a:t>
            </a:r>
            <a:pPr algn="l" indent="0" marL="0">
              <a:lnSpc>
                <a:spcPts val="23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automates the entire coding lifecycle, from initial requirement analysis to generating production-ready Python code with built-in debugging and validation. This innovative approach significantly streamlines the development process.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98778" y="2934057"/>
            <a:ext cx="3338155" cy="411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25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98778" y="3609261"/>
            <a:ext cx="499110" cy="499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98778" y="4327922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RAG Integration</a:t>
            </a:r>
            <a:endParaRPr lang="en-US" sz="21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24976" y="3609261"/>
            <a:ext cx="499110" cy="4991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24976" y="4327922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Unit Testing Agent</a:t>
            </a:r>
            <a:endParaRPr lang="en-US" sz="21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98778" y="5022413"/>
            <a:ext cx="499110" cy="49911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98778" y="5741075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Docker Deployment</a:t>
            </a:r>
            <a:endParaRPr lang="en-US" sz="21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24976" y="5022413"/>
            <a:ext cx="499110" cy="49911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24976" y="5741075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Cloud Hosting</a:t>
            </a:r>
            <a:endParaRPr lang="en-US" sz="21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98778" y="6435566"/>
            <a:ext cx="499110" cy="49911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98778" y="7154227"/>
            <a:ext cx="309955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Memory-Enabled Agents</a:t>
            </a:r>
            <a:endParaRPr lang="en-US" sz="2150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424976" y="6435566"/>
            <a:ext cx="499110" cy="499110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7424976" y="7154227"/>
            <a:ext cx="2745224" cy="343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CI/CD Automation</a:t>
            </a:r>
            <a:endParaRPr lang="en-US" sz="2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4832"/>
            <a:ext cx="10170081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 in Traditional AI Coding Systems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592110"/>
            <a:ext cx="6407944" cy="2129314"/>
          </a:xfrm>
          <a:prstGeom prst="roundRect">
            <a:avLst>
              <a:gd name="adj" fmla="val 6871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592110"/>
            <a:ext cx="121920" cy="2129314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2849404"/>
            <a:ext cx="4984909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Incomplete or Incorrect Responses</a:t>
            </a:r>
            <a:endParaRPr lang="en-US" sz="2450" dirty="0"/>
          </a:p>
        </p:txBody>
      </p:sp>
      <p:sp>
        <p:nvSpPr>
          <p:cNvPr id="6" name="Text 4"/>
          <p:cNvSpPr/>
          <p:nvPr/>
        </p:nvSpPr>
        <p:spPr>
          <a:xfrm>
            <a:off x="1142524" y="337542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Large Language Model (LLM) outputs often lack the comprehensive accuracy required for robust code.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592110"/>
            <a:ext cx="6408063" cy="2129314"/>
          </a:xfrm>
          <a:prstGeom prst="roundRect">
            <a:avLst>
              <a:gd name="adj" fmla="val 6871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8067" y="2592110"/>
            <a:ext cx="121920" cy="2129314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9" name="Text 7"/>
          <p:cNvSpPr/>
          <p:nvPr/>
        </p:nvSpPr>
        <p:spPr>
          <a:xfrm>
            <a:off x="7777282" y="2849404"/>
            <a:ext cx="461438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Lack of Structured Development</a:t>
            </a:r>
            <a:endParaRPr lang="en-US" sz="2450" dirty="0"/>
          </a:p>
        </p:txBody>
      </p:sp>
      <p:sp>
        <p:nvSpPr>
          <p:cNvPr id="10" name="Text 8"/>
          <p:cNvSpPr/>
          <p:nvPr/>
        </p:nvSpPr>
        <p:spPr>
          <a:xfrm>
            <a:off x="7777282" y="337542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Absence of a defined software development lifecycle (SDLC) leads to unstructured and inefficient processes.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948238"/>
            <a:ext cx="6407944" cy="1766411"/>
          </a:xfrm>
          <a:prstGeom prst="roundRect">
            <a:avLst>
              <a:gd name="adj" fmla="val 8283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63310" y="4948238"/>
            <a:ext cx="121920" cy="1766411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3" name="Text 11"/>
          <p:cNvSpPr/>
          <p:nvPr/>
        </p:nvSpPr>
        <p:spPr>
          <a:xfrm>
            <a:off x="1142524" y="5205532"/>
            <a:ext cx="487108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Manual Debugging and Validation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1142524" y="5731550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Developers spend significant time on manual debugging and validation, slowing down progress.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948238"/>
            <a:ext cx="6408063" cy="1766411"/>
          </a:xfrm>
          <a:prstGeom prst="roundRect">
            <a:avLst>
              <a:gd name="adj" fmla="val 8283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8067" y="4948238"/>
            <a:ext cx="121920" cy="1766411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7" name="Text 15"/>
          <p:cNvSpPr/>
          <p:nvPr/>
        </p:nvSpPr>
        <p:spPr>
          <a:xfrm>
            <a:off x="7777282" y="5205532"/>
            <a:ext cx="396371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Absence of Autonomous QC</a:t>
            </a:r>
            <a:endParaRPr lang="en-US" sz="2450" dirty="0"/>
          </a:p>
        </p:txBody>
      </p:sp>
      <p:sp>
        <p:nvSpPr>
          <p:cNvPr id="18" name="Text 16"/>
          <p:cNvSpPr/>
          <p:nvPr/>
        </p:nvSpPr>
        <p:spPr>
          <a:xfrm>
            <a:off x="7777282" y="573155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systems often lack integrated mechanisms for autonomous quality control and verification.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54373" y="779502"/>
            <a:ext cx="7938730" cy="451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Goal: A Multi-Agent Programming Assistant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1654373" y="1468041"/>
            <a:ext cx="11321534" cy="452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primary objective is to construct a sophisticated Multi-Agent Programming Assistant that can autonomously handle the entire code generation and validation process. This system aims to replicate and enhance a real-world software engineering team's capabilities.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1818442" y="2299811"/>
            <a:ext cx="164068" cy="738188"/>
          </a:xfrm>
          <a:prstGeom prst="roundRect">
            <a:avLst>
              <a:gd name="adj" fmla="val 42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654373" y="2192060"/>
            <a:ext cx="492204" cy="492204"/>
          </a:xfrm>
          <a:prstGeom prst="roundRect">
            <a:avLst>
              <a:gd name="adj" fmla="val 9288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777365" y="2315170"/>
            <a:ext cx="246102" cy="24610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265164" y="2217777"/>
            <a:ext cx="327148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Understand User Requirements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265164" y="2570917"/>
            <a:ext cx="10710743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Precisely interpret and analyse user prompts to define programming tasks.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2064544" y="3402806"/>
            <a:ext cx="164068" cy="738188"/>
          </a:xfrm>
          <a:prstGeom prst="roundRect">
            <a:avLst>
              <a:gd name="adj" fmla="val 42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1900476" y="3295055"/>
            <a:ext cx="492204" cy="492204"/>
          </a:xfrm>
          <a:prstGeom prst="roundRect">
            <a:avLst>
              <a:gd name="adj" fmla="val 9288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23467" y="3418165"/>
            <a:ext cx="246102" cy="24610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511266" y="3320772"/>
            <a:ext cx="2294811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Generate Python Code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2511266" y="3673912"/>
            <a:ext cx="10464641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Produce functional and efficient Python code based on the interpreted requirements.</a:t>
            </a:r>
            <a:endParaRPr lang="en-US" sz="1250" dirty="0"/>
          </a:p>
        </p:txBody>
      </p:sp>
      <p:sp>
        <p:nvSpPr>
          <p:cNvPr id="14" name="Shape 10"/>
          <p:cNvSpPr/>
          <p:nvPr/>
        </p:nvSpPr>
        <p:spPr>
          <a:xfrm>
            <a:off x="2310646" y="4505801"/>
            <a:ext cx="164068" cy="738188"/>
          </a:xfrm>
          <a:prstGeom prst="roundRect">
            <a:avLst>
              <a:gd name="adj" fmla="val 42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2146578" y="4398050"/>
            <a:ext cx="492204" cy="492204"/>
          </a:xfrm>
          <a:prstGeom prst="roundRect">
            <a:avLst>
              <a:gd name="adj" fmla="val 9288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69569" y="4521160"/>
            <a:ext cx="246102" cy="24610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2757368" y="4423767"/>
            <a:ext cx="287655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Automatically Debug Errors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2757368" y="4776907"/>
            <a:ext cx="10218539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and resolve logical and syntax errors within the generated code without human intervention.</a:t>
            </a:r>
            <a:endParaRPr lang="en-US" sz="1250" dirty="0"/>
          </a:p>
        </p:txBody>
      </p:sp>
      <p:sp>
        <p:nvSpPr>
          <p:cNvPr id="19" name="Shape 14"/>
          <p:cNvSpPr/>
          <p:nvPr/>
        </p:nvSpPr>
        <p:spPr>
          <a:xfrm>
            <a:off x="2556748" y="5608796"/>
            <a:ext cx="164068" cy="738188"/>
          </a:xfrm>
          <a:prstGeom prst="roundRect">
            <a:avLst>
              <a:gd name="adj" fmla="val 42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2392680" y="5501045"/>
            <a:ext cx="492204" cy="492204"/>
          </a:xfrm>
          <a:prstGeom prst="roundRect">
            <a:avLst>
              <a:gd name="adj" fmla="val 9288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515672" y="5624155"/>
            <a:ext cx="246102" cy="246102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3003471" y="5526762"/>
            <a:ext cx="2256115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 Correctness</a:t>
            </a:r>
            <a:endParaRPr lang="en-US" sz="1750" dirty="0"/>
          </a:p>
        </p:txBody>
      </p:sp>
      <p:sp>
        <p:nvSpPr>
          <p:cNvPr id="23" name="Text 17"/>
          <p:cNvSpPr/>
          <p:nvPr/>
        </p:nvSpPr>
        <p:spPr>
          <a:xfrm>
            <a:off x="3003471" y="5879902"/>
            <a:ext cx="9972437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 the code's accuracy and ensure it meets all specified criteria and functions as intended.</a:t>
            </a:r>
            <a:endParaRPr lang="en-US" sz="1250" dirty="0"/>
          </a:p>
        </p:txBody>
      </p:sp>
      <p:sp>
        <p:nvSpPr>
          <p:cNvPr id="24" name="Shape 18"/>
          <p:cNvSpPr/>
          <p:nvPr/>
        </p:nvSpPr>
        <p:spPr>
          <a:xfrm>
            <a:off x="2310646" y="6711791"/>
            <a:ext cx="164068" cy="738188"/>
          </a:xfrm>
          <a:prstGeom prst="roundRect">
            <a:avLst>
              <a:gd name="adj" fmla="val 4200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5" name="Shape 19"/>
          <p:cNvSpPr/>
          <p:nvPr/>
        </p:nvSpPr>
        <p:spPr>
          <a:xfrm>
            <a:off x="2146578" y="6604040"/>
            <a:ext cx="492204" cy="492204"/>
          </a:xfrm>
          <a:prstGeom prst="roundRect">
            <a:avLst>
              <a:gd name="adj" fmla="val 9288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269569" y="6727150"/>
            <a:ext cx="246102" cy="246102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2757368" y="6629757"/>
            <a:ext cx="3140393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Produce Real-World Use Cases</a:t>
            </a:r>
            <a:endParaRPr lang="en-US" sz="1750" dirty="0"/>
          </a:p>
        </p:txBody>
      </p:sp>
      <p:sp>
        <p:nvSpPr>
          <p:cNvPr id="28" name="Text 21"/>
          <p:cNvSpPr/>
          <p:nvPr/>
        </p:nvSpPr>
        <p:spPr>
          <a:xfrm>
            <a:off x="2757368" y="6982897"/>
            <a:ext cx="10218539" cy="226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practical examples to demonstrate the code's functionality and applicability.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35437"/>
            <a:ext cx="6135410" cy="766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00"/>
              </a:lnSpc>
              <a:buNone/>
            </a:pPr>
            <a:r>
              <a:rPr lang="en-US" sz="4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Agentic AI Concept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80812" y="1490067"/>
            <a:ext cx="3681293" cy="460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is Agentic AI?</a:t>
            </a:r>
            <a:endParaRPr lang="en-US" sz="2850" dirty="0"/>
          </a:p>
        </p:txBody>
      </p:sp>
      <p:sp>
        <p:nvSpPr>
          <p:cNvPr id="4" name="Text 2"/>
          <p:cNvSpPr/>
          <p:nvPr/>
        </p:nvSpPr>
        <p:spPr>
          <a:xfrm>
            <a:off x="780812" y="2279333"/>
            <a:ext cx="13068776" cy="1061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Agentic AI employs a collaborative framework where </a:t>
            </a:r>
            <a:pPr algn="l" indent="0" marL="0">
              <a:lnSpc>
                <a:spcPts val="2750"/>
              </a:lnSpc>
              <a:buNone/>
            </a:pPr>
            <a:r>
              <a:rPr lang="en-US" sz="1750" b="1" dirty="0">
                <a:solidFill>
                  <a:srgbClr val="5A6ED8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multiple autonomous agents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each assigned a specialised role, work synergistically. This structure mirrors the efficiency and specialisation found in a human software engineering team, ensuring a robust and reliable development pipeline.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80812" y="3588068"/>
            <a:ext cx="557689" cy="55768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12702" y="3588068"/>
            <a:ext cx="3067645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Analyst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12702" y="4103132"/>
            <a:ext cx="3341489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Interprets requirements.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8392" y="3588068"/>
            <a:ext cx="557689" cy="55768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60281" y="3588068"/>
            <a:ext cx="3067645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Developer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060281" y="4103132"/>
            <a:ext cx="334160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Writes the code.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6090" y="3588068"/>
            <a:ext cx="557689" cy="55768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507980" y="3588068"/>
            <a:ext cx="3067645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Debugger</a:t>
            </a:r>
            <a:endParaRPr lang="en-US" sz="2400" dirty="0"/>
          </a:p>
        </p:txBody>
      </p:sp>
      <p:sp>
        <p:nvSpPr>
          <p:cNvPr id="13" name="Text 8"/>
          <p:cNvSpPr/>
          <p:nvPr/>
        </p:nvSpPr>
        <p:spPr>
          <a:xfrm>
            <a:off x="10507980" y="4103132"/>
            <a:ext cx="3341489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and fixes issues.</a:t>
            </a:r>
            <a:endParaRPr lang="en-US" sz="17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0812" y="4895969"/>
            <a:ext cx="557689" cy="557689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612702" y="4895969"/>
            <a:ext cx="3067645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Reviewer</a:t>
            </a:r>
            <a:endParaRPr lang="en-US" sz="2400" dirty="0"/>
          </a:p>
        </p:txBody>
      </p:sp>
      <p:sp>
        <p:nvSpPr>
          <p:cNvPr id="16" name="Text 10"/>
          <p:cNvSpPr/>
          <p:nvPr/>
        </p:nvSpPr>
        <p:spPr>
          <a:xfrm>
            <a:off x="1612702" y="5411033"/>
            <a:ext cx="3341489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Ensures quality and correctness.</a:t>
            </a:r>
            <a:endParaRPr lang="en-US" sz="1750" dirty="0"/>
          </a:p>
        </p:txBody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28392" y="4895969"/>
            <a:ext cx="557689" cy="55768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060281" y="4895969"/>
            <a:ext cx="3067645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 Designer</a:t>
            </a:r>
            <a:endParaRPr lang="en-US" sz="2400" dirty="0"/>
          </a:p>
        </p:txBody>
      </p:sp>
      <p:sp>
        <p:nvSpPr>
          <p:cNvPr id="19" name="Text 12"/>
          <p:cNvSpPr/>
          <p:nvPr/>
        </p:nvSpPr>
        <p:spPr>
          <a:xfrm>
            <a:off x="6060281" y="5411033"/>
            <a:ext cx="334160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Shapes the solution.</a:t>
            </a:r>
            <a:endParaRPr lang="en-US" sz="1750" dirty="0"/>
          </a:p>
        </p:txBody>
      </p:sp>
      <p:sp>
        <p:nvSpPr>
          <p:cNvPr id="20" name="Shape 13"/>
          <p:cNvSpPr/>
          <p:nvPr/>
        </p:nvSpPr>
        <p:spPr>
          <a:xfrm>
            <a:off x="780812" y="6365796"/>
            <a:ext cx="13068776" cy="1228249"/>
          </a:xfrm>
          <a:prstGeom prst="roundRect">
            <a:avLst>
              <a:gd name="adj" fmla="val 762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1" name="Shape 14"/>
          <p:cNvSpPr/>
          <p:nvPr/>
        </p:nvSpPr>
        <p:spPr>
          <a:xfrm>
            <a:off x="788432" y="6373416"/>
            <a:ext cx="3263384" cy="1213009"/>
          </a:xfrm>
          <a:prstGeom prst="roundRect">
            <a:avLst>
              <a:gd name="adj" fmla="val 7725"/>
            </a:avLst>
          </a:prstGeom>
          <a:solidFill>
            <a:srgbClr val="E0D7F4"/>
          </a:solidFill>
          <a:ln/>
        </p:spPr>
      </p:sp>
      <p:sp>
        <p:nvSpPr>
          <p:cNvPr id="22" name="Text 15"/>
          <p:cNvSpPr/>
          <p:nvPr/>
        </p:nvSpPr>
        <p:spPr>
          <a:xfrm>
            <a:off x="1011436" y="6596420"/>
            <a:ext cx="2817376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Modularity</a:t>
            </a:r>
            <a:endParaRPr lang="en-US" sz="2400" dirty="0"/>
          </a:p>
        </p:txBody>
      </p:sp>
      <p:sp>
        <p:nvSpPr>
          <p:cNvPr id="23" name="Shape 16"/>
          <p:cNvSpPr/>
          <p:nvPr/>
        </p:nvSpPr>
        <p:spPr>
          <a:xfrm>
            <a:off x="4051816" y="6373416"/>
            <a:ext cx="3263384" cy="121300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24" name="Shape 17"/>
          <p:cNvSpPr/>
          <p:nvPr/>
        </p:nvSpPr>
        <p:spPr>
          <a:xfrm>
            <a:off x="4051816" y="6373416"/>
            <a:ext cx="30480" cy="1213009"/>
          </a:xfrm>
          <a:prstGeom prst="roundRect">
            <a:avLst>
              <a:gd name="adj" fmla="val 307434"/>
            </a:avLst>
          </a:prstGeom>
          <a:solidFill>
            <a:srgbClr val="C6BDDA"/>
          </a:solidFill>
          <a:ln/>
        </p:spPr>
      </p:sp>
      <p:sp>
        <p:nvSpPr>
          <p:cNvPr id="25" name="Text 18"/>
          <p:cNvSpPr/>
          <p:nvPr/>
        </p:nvSpPr>
        <p:spPr>
          <a:xfrm>
            <a:off x="4274820" y="6596420"/>
            <a:ext cx="2817376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Self-correction</a:t>
            </a:r>
            <a:endParaRPr lang="en-US" sz="2400" dirty="0"/>
          </a:p>
        </p:txBody>
      </p:sp>
      <p:sp>
        <p:nvSpPr>
          <p:cNvPr id="26" name="Shape 19"/>
          <p:cNvSpPr/>
          <p:nvPr/>
        </p:nvSpPr>
        <p:spPr>
          <a:xfrm>
            <a:off x="7315200" y="6373416"/>
            <a:ext cx="3263384" cy="121300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27" name="Shape 20"/>
          <p:cNvSpPr/>
          <p:nvPr/>
        </p:nvSpPr>
        <p:spPr>
          <a:xfrm>
            <a:off x="7315200" y="6373416"/>
            <a:ext cx="30480" cy="1213009"/>
          </a:xfrm>
          <a:prstGeom prst="roundRect">
            <a:avLst>
              <a:gd name="adj" fmla="val 307434"/>
            </a:avLst>
          </a:prstGeom>
          <a:solidFill>
            <a:srgbClr val="C6BDDA"/>
          </a:solidFill>
          <a:ln/>
        </p:spPr>
      </p:sp>
      <p:sp>
        <p:nvSpPr>
          <p:cNvPr id="28" name="Text 21"/>
          <p:cNvSpPr/>
          <p:nvPr/>
        </p:nvSpPr>
        <p:spPr>
          <a:xfrm>
            <a:off x="7538204" y="6596420"/>
            <a:ext cx="2817376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Higher Accuracy</a:t>
            </a:r>
            <a:endParaRPr lang="en-US" sz="2400" dirty="0"/>
          </a:p>
        </p:txBody>
      </p:sp>
      <p:sp>
        <p:nvSpPr>
          <p:cNvPr id="29" name="Shape 22"/>
          <p:cNvSpPr/>
          <p:nvPr/>
        </p:nvSpPr>
        <p:spPr>
          <a:xfrm>
            <a:off x="10578584" y="6373416"/>
            <a:ext cx="3263384" cy="1213009"/>
          </a:xfrm>
          <a:prstGeom prst="rect">
            <a:avLst/>
          </a:prstGeom>
          <a:solidFill>
            <a:srgbClr val="E0D7F4"/>
          </a:solidFill>
          <a:ln/>
        </p:spPr>
      </p:sp>
      <p:sp>
        <p:nvSpPr>
          <p:cNvPr id="30" name="Shape 23"/>
          <p:cNvSpPr/>
          <p:nvPr/>
        </p:nvSpPr>
        <p:spPr>
          <a:xfrm>
            <a:off x="10578584" y="6373416"/>
            <a:ext cx="30480" cy="1213009"/>
          </a:xfrm>
          <a:prstGeom prst="roundRect">
            <a:avLst>
              <a:gd name="adj" fmla="val 307434"/>
            </a:avLst>
          </a:prstGeom>
          <a:solidFill>
            <a:srgbClr val="C6BDDA"/>
          </a:solidFill>
          <a:ln/>
        </p:spPr>
      </p:sp>
      <p:sp>
        <p:nvSpPr>
          <p:cNvPr id="31" name="Text 24"/>
          <p:cNvSpPr/>
          <p:nvPr/>
        </p:nvSpPr>
        <p:spPr>
          <a:xfrm>
            <a:off x="10801588" y="6596420"/>
            <a:ext cx="2817376" cy="767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Production-like Workflow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93075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Architecture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1663422"/>
            <a:ext cx="3742611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High-Level Flow</a:t>
            </a:r>
            <a:endParaRPr lang="en-US" sz="29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71261"/>
            <a:ext cx="7556421" cy="325850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02258" y="5101116"/>
            <a:ext cx="1885727" cy="235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Phi Agent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1302258" y="4346825"/>
            <a:ext cx="1885727" cy="235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Ollama LLM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302258" y="3600153"/>
            <a:ext cx="1885727" cy="235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Streamlit Interface</a:t>
            </a:r>
            <a:endParaRPr lang="en-US" sz="1450" dirty="0"/>
          </a:p>
        </p:txBody>
      </p:sp>
      <p:sp>
        <p:nvSpPr>
          <p:cNvPr id="9" name="Text 5"/>
          <p:cNvSpPr/>
          <p:nvPr/>
        </p:nvSpPr>
        <p:spPr>
          <a:xfrm>
            <a:off x="1302258" y="2845862"/>
            <a:ext cx="1885727" cy="235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Input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793790" y="598491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architecture outlines the journey of a user's request, from initial input through a series of AI-driven stages, culminating in validated Python code. Each component plays a crucial role in processing and refining the output, ensuring a seamless and efficient workflow.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68598" y="1017151"/>
            <a:ext cx="4899422" cy="612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Agent Roles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1168598" y="1685449"/>
            <a:ext cx="2939653" cy="367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Implemented Agents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1168598" y="2262783"/>
            <a:ext cx="12293203" cy="508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Multi-Agent AI Programming Assistant incorporates several key agents, each designed with specific custom instructions to perform a critical function in the code generation and validation process. This specialisation ensures a robust and accurate output.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1168598" y="2928818"/>
            <a:ext cx="2968347" cy="2453283"/>
          </a:xfrm>
          <a:prstGeom prst="roundRect">
            <a:avLst>
              <a:gd name="adj" fmla="val 3050"/>
            </a:avLst>
          </a:prstGeom>
          <a:solidFill>
            <a:srgbClr val="E0D7F4"/>
          </a:solidFill>
          <a:ln w="7620">
            <a:solidFill>
              <a:srgbClr val="5A6E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354336" y="3114556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5A6ED8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501259" y="3261479"/>
            <a:ext cx="240506" cy="24050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354336" y="3788926"/>
            <a:ext cx="244971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Explainer Agent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354336" y="4179094"/>
            <a:ext cx="2596872" cy="762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Transforms the problem into a clear, concise bulleted explanation.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4276844" y="2928818"/>
            <a:ext cx="2968347" cy="2453283"/>
          </a:xfrm>
          <a:prstGeom prst="roundRect">
            <a:avLst>
              <a:gd name="adj" fmla="val 3050"/>
            </a:avLst>
          </a:prstGeom>
          <a:solidFill>
            <a:srgbClr val="E0D7F4"/>
          </a:solidFill>
          <a:ln w="7620">
            <a:solidFill>
              <a:srgbClr val="243799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4462582" y="3114556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243799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9505" y="3261479"/>
            <a:ext cx="240506" cy="24050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462582" y="3788926"/>
            <a:ext cx="244971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Developer Agent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4462582" y="4179094"/>
            <a:ext cx="2596872" cy="508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Generates the initial Python code structure and logic.</a:t>
            </a:r>
            <a:endParaRPr lang="en-US" sz="1400" dirty="0"/>
          </a:p>
        </p:txBody>
      </p:sp>
      <p:sp>
        <p:nvSpPr>
          <p:cNvPr id="15" name="Shape 11"/>
          <p:cNvSpPr/>
          <p:nvPr/>
        </p:nvSpPr>
        <p:spPr>
          <a:xfrm>
            <a:off x="7385090" y="2928818"/>
            <a:ext cx="2968347" cy="2453283"/>
          </a:xfrm>
          <a:prstGeom prst="roundRect">
            <a:avLst>
              <a:gd name="adj" fmla="val 3050"/>
            </a:avLst>
          </a:prstGeom>
          <a:solidFill>
            <a:srgbClr val="E0D7F4"/>
          </a:solidFill>
          <a:ln w="7620">
            <a:solidFill>
              <a:srgbClr val="000024"/>
            </a:solidFill>
            <a:prstDash val="solid"/>
          </a:ln>
        </p:spPr>
      </p:sp>
      <p:sp>
        <p:nvSpPr>
          <p:cNvPr id="16" name="Shape 12"/>
          <p:cNvSpPr/>
          <p:nvPr/>
        </p:nvSpPr>
        <p:spPr>
          <a:xfrm>
            <a:off x="7570827" y="3114556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000024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17750" y="3261479"/>
            <a:ext cx="240506" cy="240506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7570827" y="3788926"/>
            <a:ext cx="244971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Debugger Agent</a:t>
            </a:r>
            <a:endParaRPr lang="en-US" sz="1900" dirty="0"/>
          </a:p>
        </p:txBody>
      </p:sp>
      <p:sp>
        <p:nvSpPr>
          <p:cNvPr id="19" name="Text 14"/>
          <p:cNvSpPr/>
          <p:nvPr/>
        </p:nvSpPr>
        <p:spPr>
          <a:xfrm>
            <a:off x="7570827" y="4179094"/>
            <a:ext cx="2596872" cy="762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Identifies and rectifies bugs, ensuring code functionality and improving its logic.</a:t>
            </a:r>
            <a:endParaRPr lang="en-US" sz="1400" dirty="0"/>
          </a:p>
        </p:txBody>
      </p:sp>
      <p:sp>
        <p:nvSpPr>
          <p:cNvPr id="20" name="Shape 15"/>
          <p:cNvSpPr/>
          <p:nvPr/>
        </p:nvSpPr>
        <p:spPr>
          <a:xfrm>
            <a:off x="10493335" y="2928818"/>
            <a:ext cx="2968466" cy="2453283"/>
          </a:xfrm>
          <a:prstGeom prst="roundRect">
            <a:avLst>
              <a:gd name="adj" fmla="val 3050"/>
            </a:avLst>
          </a:prstGeom>
          <a:solidFill>
            <a:srgbClr val="E0D7F4"/>
          </a:solidFill>
          <a:ln w="7620">
            <a:solidFill>
              <a:srgbClr val="000030"/>
            </a:solidFill>
            <a:prstDash val="solid"/>
          </a:ln>
        </p:spPr>
      </p:sp>
      <p:sp>
        <p:nvSpPr>
          <p:cNvPr id="21" name="Shape 16"/>
          <p:cNvSpPr/>
          <p:nvPr/>
        </p:nvSpPr>
        <p:spPr>
          <a:xfrm>
            <a:off x="10679073" y="3114556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000030"/>
          </a:solidFill>
          <a:ln/>
        </p:spPr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25996" y="3261479"/>
            <a:ext cx="240506" cy="240506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10679073" y="3788926"/>
            <a:ext cx="244971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Reviewer Agent</a:t>
            </a:r>
            <a:endParaRPr lang="en-US" sz="1900" dirty="0"/>
          </a:p>
        </p:txBody>
      </p:sp>
      <p:sp>
        <p:nvSpPr>
          <p:cNvPr id="24" name="Text 18"/>
          <p:cNvSpPr/>
          <p:nvPr/>
        </p:nvSpPr>
        <p:spPr>
          <a:xfrm>
            <a:off x="10679073" y="4179094"/>
            <a:ext cx="2596991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Verifies the correctness and adherence to standards, confirming code quality (STATUS: APPROVED).</a:t>
            </a:r>
            <a:endParaRPr lang="en-US" sz="1400" dirty="0"/>
          </a:p>
        </p:txBody>
      </p:sp>
      <p:sp>
        <p:nvSpPr>
          <p:cNvPr id="25" name="Shape 19"/>
          <p:cNvSpPr/>
          <p:nvPr/>
        </p:nvSpPr>
        <p:spPr>
          <a:xfrm>
            <a:off x="1168598" y="5522000"/>
            <a:ext cx="12293203" cy="1690330"/>
          </a:xfrm>
          <a:prstGeom prst="roundRect">
            <a:avLst>
              <a:gd name="adj" fmla="val 4427"/>
            </a:avLst>
          </a:prstGeom>
          <a:solidFill>
            <a:srgbClr val="E0D7F4"/>
          </a:solidFill>
          <a:ln w="7620">
            <a:solidFill>
              <a:srgbClr val="5A6ED8"/>
            </a:solidFill>
            <a:prstDash val="solid"/>
          </a:ln>
        </p:spPr>
      </p:sp>
      <p:sp>
        <p:nvSpPr>
          <p:cNvPr id="26" name="Shape 20"/>
          <p:cNvSpPr/>
          <p:nvPr/>
        </p:nvSpPr>
        <p:spPr>
          <a:xfrm>
            <a:off x="1354336" y="5707737"/>
            <a:ext cx="534472" cy="534472"/>
          </a:xfrm>
          <a:prstGeom prst="roundRect">
            <a:avLst>
              <a:gd name="adj" fmla="val 17106763"/>
            </a:avLst>
          </a:prstGeom>
          <a:solidFill>
            <a:srgbClr val="5A6ED8"/>
          </a:solidFill>
          <a:ln/>
        </p:spPr>
      </p:sp>
      <p:pic>
        <p:nvPicPr>
          <p:cNvPr id="27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501259" y="5854660"/>
            <a:ext cx="240506" cy="240506"/>
          </a:xfrm>
          <a:prstGeom prst="rect">
            <a:avLst/>
          </a:prstGeom>
        </p:spPr>
      </p:pic>
      <p:sp>
        <p:nvSpPr>
          <p:cNvPr id="28" name="Text 21"/>
          <p:cNvSpPr/>
          <p:nvPr/>
        </p:nvSpPr>
        <p:spPr>
          <a:xfrm>
            <a:off x="1354336" y="6382107"/>
            <a:ext cx="2449711" cy="306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UseCase Agent</a:t>
            </a:r>
            <a:endParaRPr lang="en-US" sz="1900" dirty="0"/>
          </a:p>
        </p:txBody>
      </p:sp>
      <p:sp>
        <p:nvSpPr>
          <p:cNvPr id="29" name="Text 22"/>
          <p:cNvSpPr/>
          <p:nvPr/>
        </p:nvSpPr>
        <p:spPr>
          <a:xfrm>
            <a:off x="1354336" y="6772275"/>
            <a:ext cx="11921728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three practical, real-world input-output examples to demonstrate the code's application.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9496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Workflow Execution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1599843"/>
            <a:ext cx="3742611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End-to-End Pipeline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793790" y="240768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entire workflow meticulously replicates a real-world Software Development Lifecycle (SDLC), ensuring that each step from user request to final validated code is handled systematically and efficiently.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388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743682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7" name="Text 5"/>
          <p:cNvSpPr/>
          <p:nvPr/>
        </p:nvSpPr>
        <p:spPr>
          <a:xfrm>
            <a:off x="793790" y="3917990"/>
            <a:ext cx="374761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Submits Python Task</a:t>
            </a:r>
            <a:endParaRPr lang="en-US" sz="2450" dirty="0"/>
          </a:p>
        </p:txBody>
      </p:sp>
      <p:sp>
        <p:nvSpPr>
          <p:cNvPr id="8" name="Text 6"/>
          <p:cNvSpPr/>
          <p:nvPr/>
        </p:nvSpPr>
        <p:spPr>
          <a:xfrm>
            <a:off x="5216962" y="3388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3743682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0" name="Text 8"/>
          <p:cNvSpPr/>
          <p:nvPr/>
        </p:nvSpPr>
        <p:spPr>
          <a:xfrm>
            <a:off x="5216962" y="3917990"/>
            <a:ext cx="401728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Explainer Analyses Problem</a:t>
            </a:r>
            <a:endParaRPr lang="en-US" sz="2450" dirty="0"/>
          </a:p>
        </p:txBody>
      </p:sp>
      <p:sp>
        <p:nvSpPr>
          <p:cNvPr id="11" name="Text 9"/>
          <p:cNvSpPr/>
          <p:nvPr/>
        </p:nvSpPr>
        <p:spPr>
          <a:xfrm>
            <a:off x="9640133" y="3388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743682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917990"/>
            <a:ext cx="325207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Developer Writes Code</a:t>
            </a:r>
            <a:endParaRPr lang="en-US" sz="2450" dirty="0"/>
          </a:p>
        </p:txBody>
      </p:sp>
      <p:sp>
        <p:nvSpPr>
          <p:cNvPr id="14" name="Text 12"/>
          <p:cNvSpPr/>
          <p:nvPr/>
        </p:nvSpPr>
        <p:spPr>
          <a:xfrm>
            <a:off x="793790" y="470475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059799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6" name="Text 14"/>
          <p:cNvSpPr/>
          <p:nvPr/>
        </p:nvSpPr>
        <p:spPr>
          <a:xfrm>
            <a:off x="793790" y="5234107"/>
            <a:ext cx="378845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Debugger Refines Solution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5216962" y="470475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5216962" y="5059799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19" name="Text 17"/>
          <p:cNvSpPr/>
          <p:nvPr/>
        </p:nvSpPr>
        <p:spPr>
          <a:xfrm>
            <a:off x="5216962" y="5234107"/>
            <a:ext cx="377690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Reviewer Validates Output</a:t>
            </a:r>
            <a:endParaRPr lang="en-US" sz="2450" dirty="0"/>
          </a:p>
        </p:txBody>
      </p:sp>
      <p:sp>
        <p:nvSpPr>
          <p:cNvPr id="20" name="Text 18"/>
          <p:cNvSpPr/>
          <p:nvPr/>
        </p:nvSpPr>
        <p:spPr>
          <a:xfrm>
            <a:off x="9640133" y="470475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9640133" y="5059799"/>
            <a:ext cx="4196358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22" name="Text 20"/>
          <p:cNvSpPr/>
          <p:nvPr/>
        </p:nvSpPr>
        <p:spPr>
          <a:xfrm>
            <a:off x="9640133" y="5234107"/>
            <a:ext cx="4196358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UseCase Agent Adds Examples</a:t>
            </a:r>
            <a:endParaRPr lang="en-US" sz="2450" dirty="0"/>
          </a:p>
        </p:txBody>
      </p:sp>
      <p:sp>
        <p:nvSpPr>
          <p:cNvPr id="23" name="Text 21"/>
          <p:cNvSpPr/>
          <p:nvPr/>
        </p:nvSpPr>
        <p:spPr>
          <a:xfrm>
            <a:off x="793790" y="641080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Petrona Light" pitchFamily="34" charset="0"/>
                <a:ea typeface="Petrona Light" pitchFamily="34" charset="-122"/>
                <a:cs typeface="Petrona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93790" y="6765846"/>
            <a:ext cx="13042702" cy="30480"/>
          </a:xfrm>
          <a:prstGeom prst="rect">
            <a:avLst/>
          </a:prstGeom>
          <a:solidFill>
            <a:srgbClr val="6237C8"/>
          </a:solidFill>
          <a:ln/>
        </p:spPr>
      </p:sp>
      <p:sp>
        <p:nvSpPr>
          <p:cNvPr id="25" name="Text 23"/>
          <p:cNvSpPr/>
          <p:nvPr/>
        </p:nvSpPr>
        <p:spPr>
          <a:xfrm>
            <a:off x="793790" y="6940153"/>
            <a:ext cx="567499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Final Production-Ready Code Displayed</a:t>
            </a:r>
            <a:endParaRPr lang="en-US" sz="2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83237" y="427315"/>
            <a:ext cx="4170402" cy="521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2083237" y="98905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Core Technologies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2083237" y="1453872"/>
            <a:ext cx="10463927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Multi-Agent AI Programming Assistant is built upon a robust and efficient technology stack, combining modern programming languages, UI frameworks, and cutting-edge AI tools to deliver seamless automation.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2083237" y="2063948"/>
            <a:ext cx="5047059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3.11: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primary programming language for development.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2083237" y="2301835"/>
            <a:ext cx="5047059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Streamlit: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Utilised for building the intuitive and interactive frontend user interface.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2083237" y="2742128"/>
            <a:ext cx="5047059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 Framework: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Serves as the orchestration layer for managing and coordinating AI agents.</a:t>
            </a:r>
            <a:endParaRPr lang="en-US" sz="1150" dirty="0"/>
          </a:p>
        </p:txBody>
      </p:sp>
      <p:sp>
        <p:nvSpPr>
          <p:cNvPr id="8" name="Text 6"/>
          <p:cNvSpPr/>
          <p:nvPr/>
        </p:nvSpPr>
        <p:spPr>
          <a:xfrm>
            <a:off x="2083237" y="3182422"/>
            <a:ext cx="5047059" cy="404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Ollama: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Provides the local runtime environment for the Large Language Models.</a:t>
            </a:r>
            <a:endParaRPr lang="en-US" sz="11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7724" y="2086808"/>
            <a:ext cx="5047059" cy="5047059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2083237" y="7361992"/>
            <a:ext cx="10463927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TinyLlama: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specific language model chosen for efficient and effective local AI processing.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2083237" y="7599878"/>
            <a:ext cx="10463927" cy="2024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50"/>
              </a:lnSpc>
              <a:buSzPct val="100000"/>
              <a:buChar char="•"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Regex + Exception Handling:</a:t>
            </a:r>
            <a:pPr algn="l" indent="0" marL="0">
              <a:lnSpc>
                <a:spcPts val="15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Implemented as essential safety mechanisms for error prevention and robust code generation.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7108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Outcomes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1547455"/>
            <a:ext cx="3742611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Achievements</a:t>
            </a:r>
            <a:endParaRPr lang="en-US" sz="2900" dirty="0"/>
          </a:p>
        </p:txBody>
      </p:sp>
      <p:sp>
        <p:nvSpPr>
          <p:cNvPr id="4" name="Shape 2"/>
          <p:cNvSpPr/>
          <p:nvPr/>
        </p:nvSpPr>
        <p:spPr>
          <a:xfrm>
            <a:off x="793790" y="2355294"/>
            <a:ext cx="3090505" cy="1684377"/>
          </a:xfrm>
          <a:prstGeom prst="roundRect">
            <a:avLst>
              <a:gd name="adj" fmla="val 565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2612588"/>
            <a:ext cx="2575917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Autonomous Coding Workflow</a:t>
            </a:r>
            <a:endParaRPr lang="en-US" sz="2450" dirty="0"/>
          </a:p>
        </p:txBody>
      </p:sp>
      <p:sp>
        <p:nvSpPr>
          <p:cNvPr id="6" name="Shape 4"/>
          <p:cNvSpPr/>
          <p:nvPr/>
        </p:nvSpPr>
        <p:spPr>
          <a:xfrm>
            <a:off x="4111109" y="2355294"/>
            <a:ext cx="3090624" cy="1684377"/>
          </a:xfrm>
          <a:prstGeom prst="roundRect">
            <a:avLst>
              <a:gd name="adj" fmla="val 565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68403" y="2612588"/>
            <a:ext cx="2576036" cy="1169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Built-in Debugging &amp; Validation</a:t>
            </a:r>
            <a:endParaRPr lang="en-US" sz="2450" dirty="0"/>
          </a:p>
        </p:txBody>
      </p:sp>
      <p:sp>
        <p:nvSpPr>
          <p:cNvPr id="8" name="Shape 6"/>
          <p:cNvSpPr/>
          <p:nvPr/>
        </p:nvSpPr>
        <p:spPr>
          <a:xfrm>
            <a:off x="7428548" y="2355294"/>
            <a:ext cx="3090624" cy="1684377"/>
          </a:xfrm>
          <a:prstGeom prst="roundRect">
            <a:avLst>
              <a:gd name="adj" fmla="val 565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685842" y="2612588"/>
            <a:ext cx="257603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Modular Agent Architecture</a:t>
            </a:r>
            <a:endParaRPr lang="en-US" sz="2450" dirty="0"/>
          </a:p>
        </p:txBody>
      </p:sp>
      <p:sp>
        <p:nvSpPr>
          <p:cNvPr id="10" name="Shape 8"/>
          <p:cNvSpPr/>
          <p:nvPr/>
        </p:nvSpPr>
        <p:spPr>
          <a:xfrm>
            <a:off x="10745986" y="2355294"/>
            <a:ext cx="3090624" cy="1684377"/>
          </a:xfrm>
          <a:prstGeom prst="roundRect">
            <a:avLst>
              <a:gd name="adj" fmla="val 5656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1003280" y="2612588"/>
            <a:ext cx="2576036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Offline LLM Execution</a:t>
            </a:r>
            <a:endParaRPr lang="en-US" sz="2450" dirty="0"/>
          </a:p>
        </p:txBody>
      </p:sp>
      <p:sp>
        <p:nvSpPr>
          <p:cNvPr id="12" name="Shape 10"/>
          <p:cNvSpPr/>
          <p:nvPr/>
        </p:nvSpPr>
        <p:spPr>
          <a:xfrm>
            <a:off x="793790" y="4266486"/>
            <a:ext cx="6407944" cy="904518"/>
          </a:xfrm>
          <a:prstGeom prst="roundRect">
            <a:avLst>
              <a:gd name="adj" fmla="val 10532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51084" y="452378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Scalable Design</a:t>
            </a:r>
            <a:endParaRPr lang="en-US" sz="2450" dirty="0"/>
          </a:p>
        </p:txBody>
      </p:sp>
      <p:sp>
        <p:nvSpPr>
          <p:cNvPr id="14" name="Shape 12"/>
          <p:cNvSpPr/>
          <p:nvPr/>
        </p:nvSpPr>
        <p:spPr>
          <a:xfrm>
            <a:off x="7428548" y="4266486"/>
            <a:ext cx="6408063" cy="904518"/>
          </a:xfrm>
          <a:prstGeom prst="roundRect">
            <a:avLst>
              <a:gd name="adj" fmla="val 10532"/>
            </a:avLst>
          </a:prstGeom>
          <a:solidFill>
            <a:srgbClr val="FDFAF7"/>
          </a:solidFill>
          <a:ln w="30480">
            <a:solidFill>
              <a:srgbClr val="C6BDDA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685842" y="4523780"/>
            <a:ext cx="4119324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 Engineering Simulation</a:t>
            </a:r>
            <a:endParaRPr lang="en-US" sz="2450" dirty="0"/>
          </a:p>
        </p:txBody>
      </p:sp>
      <p:sp>
        <p:nvSpPr>
          <p:cNvPr id="16" name="Text 14"/>
          <p:cNvSpPr/>
          <p:nvPr/>
        </p:nvSpPr>
        <p:spPr>
          <a:xfrm>
            <a:off x="793790" y="5511165"/>
            <a:ext cx="3742611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Applications</a:t>
            </a:r>
            <a:endParaRPr lang="en-US" sz="2900" dirty="0"/>
          </a:p>
        </p:txBody>
      </p:sp>
      <p:sp>
        <p:nvSpPr>
          <p:cNvPr id="17" name="Shape 15"/>
          <p:cNvSpPr/>
          <p:nvPr/>
        </p:nvSpPr>
        <p:spPr>
          <a:xfrm>
            <a:off x="793790" y="643949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6237C8"/>
          </a:solidFill>
          <a:ln/>
        </p:spPr>
      </p:sp>
      <p:sp>
        <p:nvSpPr>
          <p:cNvPr id="18" name="Text 16"/>
          <p:cNvSpPr/>
          <p:nvPr/>
        </p:nvSpPr>
        <p:spPr>
          <a:xfrm>
            <a:off x="1133951" y="631900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 Coding Assistants</a:t>
            </a:r>
            <a:endParaRPr lang="en-US" sz="2450" dirty="0"/>
          </a:p>
        </p:txBody>
      </p:sp>
      <p:sp>
        <p:nvSpPr>
          <p:cNvPr id="19" name="Shape 17"/>
          <p:cNvSpPr/>
          <p:nvPr/>
        </p:nvSpPr>
        <p:spPr>
          <a:xfrm>
            <a:off x="7456884" y="6439495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6237C8"/>
          </a:solidFill>
          <a:ln/>
        </p:spPr>
      </p:sp>
      <p:sp>
        <p:nvSpPr>
          <p:cNvPr id="20" name="Text 18"/>
          <p:cNvSpPr/>
          <p:nvPr/>
        </p:nvSpPr>
        <p:spPr>
          <a:xfrm>
            <a:off x="7797046" y="6319004"/>
            <a:ext cx="412265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Developer Productivity Tools</a:t>
            </a:r>
            <a:endParaRPr lang="en-US" sz="2450" dirty="0"/>
          </a:p>
        </p:txBody>
      </p:sp>
      <p:sp>
        <p:nvSpPr>
          <p:cNvPr id="21" name="Shape 19"/>
          <p:cNvSpPr/>
          <p:nvPr/>
        </p:nvSpPr>
        <p:spPr>
          <a:xfrm>
            <a:off x="793790" y="728305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6237C8"/>
          </a:solidFill>
          <a:ln/>
        </p:spPr>
      </p:sp>
      <p:sp>
        <p:nvSpPr>
          <p:cNvPr id="22" name="Text 20"/>
          <p:cNvSpPr/>
          <p:nvPr/>
        </p:nvSpPr>
        <p:spPr>
          <a:xfrm>
            <a:off x="1133951" y="716256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Educational Tutors</a:t>
            </a:r>
            <a:endParaRPr lang="en-US" sz="2450" dirty="0"/>
          </a:p>
        </p:txBody>
      </p:sp>
      <p:sp>
        <p:nvSpPr>
          <p:cNvPr id="23" name="Shape 21"/>
          <p:cNvSpPr/>
          <p:nvPr/>
        </p:nvSpPr>
        <p:spPr>
          <a:xfrm>
            <a:off x="7456884" y="7283053"/>
            <a:ext cx="113348" cy="113348"/>
          </a:xfrm>
          <a:prstGeom prst="roundRect">
            <a:avLst>
              <a:gd name="adj" fmla="val 403360"/>
            </a:avLst>
          </a:prstGeom>
          <a:solidFill>
            <a:srgbClr val="6237C8"/>
          </a:solidFill>
          <a:ln/>
        </p:spPr>
      </p:sp>
      <p:sp>
        <p:nvSpPr>
          <p:cNvPr id="24" name="Text 22"/>
          <p:cNvSpPr/>
          <p:nvPr/>
        </p:nvSpPr>
        <p:spPr>
          <a:xfrm>
            <a:off x="7797046" y="7162562"/>
            <a:ext cx="330291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Enterprise Automation</a:t>
            </a:r>
            <a:endParaRPr lang="en-US" sz="2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2026-01-27T12:25:16Z</dcterms:created>
  <dcterms:modified xsi:type="dcterms:W3CDTF">2026-01-27T12:25:16Z</dcterms:modified>
</cp:coreProperties>
</file>